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6.xml"/><Relationship Id="rId41" Type="http://schemas.openxmlformats.org/officeDocument/2006/relationships/font" Target="fonts/Lat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aleway-bold.fntdata"/><Relationship Id="rId12" Type="http://schemas.openxmlformats.org/officeDocument/2006/relationships/slide" Target="slides/slide8.xml"/><Relationship Id="rId34" Type="http://schemas.openxmlformats.org/officeDocument/2006/relationships/font" Target="fonts/Raleway-regular.fntdata"/><Relationship Id="rId15" Type="http://schemas.openxmlformats.org/officeDocument/2006/relationships/slide" Target="slides/slide11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10.xml"/><Relationship Id="rId36" Type="http://schemas.openxmlformats.org/officeDocument/2006/relationships/font" Target="fonts/Raleway-italic.fntdata"/><Relationship Id="rId17" Type="http://schemas.openxmlformats.org/officeDocument/2006/relationships/slide" Target="slides/slide13.xml"/><Relationship Id="rId39" Type="http://schemas.openxmlformats.org/officeDocument/2006/relationships/font" Target="fonts/Lato-bold.fntdata"/><Relationship Id="rId16" Type="http://schemas.openxmlformats.org/officeDocument/2006/relationships/slide" Target="slides/slide12.xml"/><Relationship Id="rId38" Type="http://schemas.openxmlformats.org/officeDocument/2006/relationships/font" Target="fonts/Lat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Hello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buSzPct val="100000"/>
              <a:buFont typeface="Lato"/>
              <a:defRPr sz="9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buSzPct val="100000"/>
              <a:defRPr sz="3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Productive Power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Getting more done in less time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Private Workshop by Morgan Crozier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3780200" y="1364625"/>
            <a:ext cx="5180700" cy="318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Ben Franklin’s </a:t>
            </a:r>
            <a:r>
              <a:rPr b="1" lang="en" sz="3000">
                <a:solidFill>
                  <a:schemeClr val="dk1"/>
                </a:solidFill>
              </a:rPr>
              <a:t>Daily Routine</a:t>
            </a:r>
          </a:p>
          <a:p>
            <a:pPr indent="-3175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b="1" lang="en" sz="1400">
                <a:solidFill>
                  <a:srgbClr val="000000"/>
                </a:solidFill>
              </a:rPr>
              <a:t>5am - 8am: </a:t>
            </a:r>
            <a:r>
              <a:rPr lang="en" sz="1400">
                <a:solidFill>
                  <a:srgbClr val="000000"/>
                </a:solidFill>
              </a:rPr>
              <a:t>Rise, wash, and address Powerful Goodness; contrive day’s business and take the resolution of the day; prosecute the present study; and breakfast.</a:t>
            </a:r>
          </a:p>
          <a:p>
            <a:pPr indent="-3175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b="1" lang="en" sz="1400">
                <a:solidFill>
                  <a:srgbClr val="000000"/>
                </a:solidFill>
              </a:rPr>
              <a:t>8am - 12pm:</a:t>
            </a:r>
            <a:r>
              <a:rPr lang="en" sz="1400">
                <a:solidFill>
                  <a:srgbClr val="000000"/>
                </a:solidFill>
              </a:rPr>
              <a:t> Work</a:t>
            </a:r>
          </a:p>
          <a:p>
            <a:pPr indent="-3175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b="1" lang="en" sz="1400">
                <a:solidFill>
                  <a:srgbClr val="000000"/>
                </a:solidFill>
              </a:rPr>
              <a:t>12pm - 1pm:</a:t>
            </a:r>
            <a:r>
              <a:rPr lang="en" sz="1400">
                <a:solidFill>
                  <a:srgbClr val="000000"/>
                </a:solidFill>
              </a:rPr>
              <a:t> Read or overlook my accounts and dine</a:t>
            </a:r>
          </a:p>
          <a:p>
            <a:pPr indent="-3175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b="1" lang="en" sz="1400">
                <a:solidFill>
                  <a:srgbClr val="000000"/>
                </a:solidFill>
              </a:rPr>
              <a:t>2pm - 5pm: </a:t>
            </a:r>
            <a:r>
              <a:rPr lang="en" sz="1400">
                <a:solidFill>
                  <a:srgbClr val="000000"/>
                </a:solidFill>
              </a:rPr>
              <a:t>Work</a:t>
            </a:r>
          </a:p>
          <a:p>
            <a:pPr indent="-3175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b="1" lang="en" sz="1400">
                <a:solidFill>
                  <a:srgbClr val="000000"/>
                </a:solidFill>
              </a:rPr>
              <a:t>6pm - 10pm: </a:t>
            </a:r>
            <a:r>
              <a:rPr lang="en" sz="1400">
                <a:solidFill>
                  <a:srgbClr val="000000"/>
                </a:solidFill>
              </a:rPr>
              <a:t>Put things in their places, supper, music, or diversion, or conversation; examination of the day.</a:t>
            </a:r>
          </a:p>
          <a:p>
            <a:pPr indent="-3175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b="1" lang="en" sz="1400">
                <a:solidFill>
                  <a:srgbClr val="000000"/>
                </a:solidFill>
              </a:rPr>
              <a:t>10pm - 5am: </a:t>
            </a:r>
            <a:r>
              <a:rPr lang="en" sz="1400">
                <a:solidFill>
                  <a:srgbClr val="000000"/>
                </a:solidFill>
              </a:rPr>
              <a:t>Sleep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Total working hours: 7 per day </a:t>
            </a:r>
            <a:r>
              <a:rPr lang="en" sz="1400">
                <a:solidFill>
                  <a:srgbClr val="000000"/>
                </a:solidFill>
              </a:rPr>
              <a:t>with a generous lunch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400">
                <a:solidFill>
                  <a:srgbClr val="000000"/>
                </a:solidFill>
              </a:rPr>
              <a:t>Note:</a:t>
            </a:r>
            <a:r>
              <a:rPr i="1" lang="en" sz="1400">
                <a:solidFill>
                  <a:srgbClr val="000000"/>
                </a:solidFill>
              </a:rPr>
              <a:t> This was in a time where 8-10 hours of hard labor every day was normal, with 3 more hours used on extra tasks.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75" y="304800"/>
            <a:ext cx="329409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3681975" y="1132800"/>
            <a:ext cx="5180700" cy="318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Ben Franklin’s Two Questions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What motivated Benjamin Franklin?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In The Morning: </a:t>
            </a:r>
            <a:r>
              <a:rPr lang="en" sz="1400">
                <a:solidFill>
                  <a:srgbClr val="000000"/>
                </a:solidFill>
              </a:rPr>
              <a:t>What good shall I do this day?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In The Evening: </a:t>
            </a:r>
            <a:r>
              <a:rPr lang="en" sz="1400">
                <a:solidFill>
                  <a:srgbClr val="000000"/>
                </a:solidFill>
              </a:rPr>
              <a:t>What good have I done today?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75" y="304800"/>
            <a:ext cx="329409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4907125" y="980400"/>
            <a:ext cx="4033800" cy="318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Ivy Lee</a:t>
            </a:r>
          </a:p>
          <a:p>
            <a:pPr indent="-3429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1800">
                <a:solidFill>
                  <a:srgbClr val="000000"/>
                </a:solidFill>
              </a:rPr>
              <a:t>Founder of modern Public Relations</a:t>
            </a:r>
            <a:br>
              <a:rPr lang="en" sz="1800">
                <a:solidFill>
                  <a:srgbClr val="000000"/>
                </a:solidFill>
              </a:rPr>
            </a:br>
          </a:p>
          <a:p>
            <a:pPr indent="-3429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1800">
                <a:solidFill>
                  <a:srgbClr val="000000"/>
                </a:solidFill>
              </a:rPr>
              <a:t>Hired by Charles Schwab (one of the richest men in the world) to improve his workers productivity. </a:t>
            </a:r>
            <a:br>
              <a:rPr lang="en" sz="1800">
                <a:solidFill>
                  <a:srgbClr val="000000"/>
                </a:solidFill>
              </a:rPr>
            </a:br>
          </a:p>
          <a:p>
            <a:pPr indent="-3429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1800">
                <a:solidFill>
                  <a:srgbClr val="000000"/>
                </a:solidFill>
              </a:rPr>
              <a:t>Charles paid Ivy Lee $25,000 - </a:t>
            </a:r>
            <a:r>
              <a:rPr b="1" lang="en" sz="1800" u="sng">
                <a:solidFill>
                  <a:srgbClr val="000000"/>
                </a:solidFill>
              </a:rPr>
              <a:t>worth $400,000 today</a:t>
            </a:r>
            <a:r>
              <a:rPr lang="en" sz="1800">
                <a:solidFill>
                  <a:srgbClr val="000000"/>
                </a:solidFill>
              </a:rPr>
              <a:t> - for sharing this technique.</a:t>
            </a:r>
          </a:p>
        </p:txBody>
      </p:sp>
      <p:pic>
        <p:nvPicPr>
          <p:cNvPr descr="ivy-ledbetter-lee.jpg" id="145" name="Shape 145"/>
          <p:cNvPicPr preferRelativeResize="0"/>
          <p:nvPr/>
        </p:nvPicPr>
        <p:blipFill rotWithShape="1">
          <a:blip r:embed="rId3">
            <a:alphaModFix/>
          </a:blip>
          <a:srcRect b="0" l="1606" r="1606" t="0"/>
          <a:stretch/>
        </p:blipFill>
        <p:spPr>
          <a:xfrm>
            <a:off x="-1" y="0"/>
            <a:ext cx="45671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3752775" y="1268425"/>
            <a:ext cx="5180700" cy="318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Ivy Lee’s Method For </a:t>
            </a:r>
            <a:br>
              <a:rPr b="1"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Peak Productivity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/>
              <a:t>At the end of each work day, write down the six most important things you need to accomplish tomorrow. Do not write down more than six tasks.</a:t>
            </a:r>
            <a:br>
              <a:rPr lang="en" sz="1400"/>
            </a:b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/>
              <a:t>Prioritize those six items in order of their true importance.</a:t>
            </a:r>
            <a:br>
              <a:rPr lang="en" sz="1400"/>
            </a:b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/>
              <a:t>When you arrive tomorrow, concentrate only on the first task. Work until the first task is finished before moving on to the second task.</a:t>
            </a:r>
            <a:br>
              <a:rPr lang="en" sz="1400"/>
            </a:b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/>
              <a:t>Approach the rest of your list in the same fashion. At the end of the day, move any unfinished items to a new list of six tasks for the following day.</a:t>
            </a:r>
            <a:br>
              <a:rPr lang="en" sz="1400"/>
            </a:b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/>
              <a:t>Repeat this process every working day.</a:t>
            </a:r>
          </a:p>
          <a:p>
            <a:pPr indent="793750"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i="1" sz="1400">
              <a:solidFill>
                <a:srgbClr val="000000"/>
              </a:solidFill>
            </a:endParaRPr>
          </a:p>
        </p:txBody>
      </p:sp>
      <p:pic>
        <p:nvPicPr>
          <p:cNvPr descr="File:Ivy Lee.jpg - Wikimedia Commons" id="151" name="Shape 151"/>
          <p:cNvPicPr preferRelativeResize="0"/>
          <p:nvPr/>
        </p:nvPicPr>
        <p:blipFill rotWithShape="1">
          <a:blip r:embed="rId3">
            <a:alphaModFix/>
          </a:blip>
          <a:srcRect b="0" l="5396" r="5396" t="0"/>
          <a:stretch/>
        </p:blipFill>
        <p:spPr>
          <a:xfrm>
            <a:off x="350675" y="152400"/>
            <a:ext cx="3294096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3644775" y="275825"/>
            <a:ext cx="5180700" cy="318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Eugene Schwartz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Legendary copywriter, wrote the advertising bible called Breakthrough Advertising (Old hardcovers run $180+)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Created the 33:33 technique</a:t>
            </a:r>
          </a:p>
        </p:txBody>
      </p:sp>
      <p:pic>
        <p:nvPicPr>
          <p:cNvPr descr="Eugene Schwartz.png" id="157" name="Shape 157"/>
          <p:cNvPicPr preferRelativeResize="0"/>
          <p:nvPr/>
        </p:nvPicPr>
        <p:blipFill rotWithShape="1">
          <a:blip r:embed="rId3">
            <a:alphaModFix/>
          </a:blip>
          <a:srcRect b="0" l="21058" r="21058" t="0"/>
          <a:stretch/>
        </p:blipFill>
        <p:spPr>
          <a:xfrm>
            <a:off x="350675" y="152400"/>
            <a:ext cx="3294096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3644775" y="275825"/>
            <a:ext cx="5180700" cy="318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Pomodoro Technique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Developed by Francesco Cirillo in the late 1980s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Widely known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Work 25 minutes per task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Mark a checkmark per pomodoro session done for a sense of accomplishment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400"/>
              <a:t>Registered trademark</a:t>
            </a:r>
          </a:p>
        </p:txBody>
      </p:sp>
      <p:pic>
        <p:nvPicPr>
          <p:cNvPr descr="pomodoro.jpg" id="163" name="Shape 163"/>
          <p:cNvPicPr preferRelativeResize="0"/>
          <p:nvPr/>
        </p:nvPicPr>
        <p:blipFill rotWithShape="1">
          <a:blip r:embed="rId3">
            <a:alphaModFix/>
          </a:blip>
          <a:srcRect b="0" l="15964" r="15957" t="0"/>
          <a:stretch/>
        </p:blipFill>
        <p:spPr>
          <a:xfrm>
            <a:off x="350675" y="152400"/>
            <a:ext cx="3294095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69" name="Shape 169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These apps will help keep you accountable and productive. Don’t pressure yourself to do this without help.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Rescuetime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Focus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Productivity Challenge Timer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QualityTime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News Feed Eradicator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Productivity Apps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4294967295" type="subTitle"/>
          </p:nvPr>
        </p:nvSpPr>
        <p:spPr>
          <a:xfrm>
            <a:off x="283100" y="1898996"/>
            <a:ext cx="4045200" cy="134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Rescuetime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en"/>
              <a:t>Provides needed accountability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en" sz="1800"/>
              <a:t>Track time in websites &amp; applications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en" sz="1800"/>
              <a:t>Set goals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en" sz="1800"/>
              <a:t>Get a weekly email report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en" sz="1800"/>
              <a:t>3 month report history</a:t>
            </a:r>
            <a:br>
              <a:rPr lang="en" sz="1800"/>
            </a:br>
            <a:br>
              <a:rPr lang="en" sz="1800"/>
            </a:br>
            <a:r>
              <a:rPr b="1" lang="en" sz="1800"/>
              <a:t>Pro Version: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en" sz="1800"/>
              <a:t>Detailed Reports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en" sz="1800"/>
              <a:t>No limits to tracking history</a:t>
            </a:r>
          </a:p>
        </p:txBody>
      </p:sp>
      <p:pic>
        <p:nvPicPr>
          <p:cNvPr descr="41MuhTV09PL.png" id="177" name="Shape 177"/>
          <p:cNvPicPr preferRelativeResize="0"/>
          <p:nvPr/>
        </p:nvPicPr>
        <p:blipFill rotWithShape="1">
          <a:blip r:embed="rId3">
            <a:alphaModFix/>
          </a:blip>
          <a:srcRect b="0" l="4742" r="4751" t="0"/>
          <a:stretch/>
        </p:blipFill>
        <p:spPr>
          <a:xfrm>
            <a:off x="4200000" y="1258800"/>
            <a:ext cx="2376625" cy="2625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Shape 178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79" name="Shape 17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80" name="Shape 180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Shape 181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Be mindful of where you spend your time. 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Is the time you spend on certain things worth it?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4294967295" type="subTitle"/>
          </p:nvPr>
        </p:nvSpPr>
        <p:spPr>
          <a:xfrm>
            <a:off x="283100" y="1898996"/>
            <a:ext cx="4045200" cy="134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Focus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en"/>
              <a:t>Block websites or applications on a timer or schedule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Custom quotes on blocked pages (good for motivational reminders)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Better than similar apps - the blocking works without being obtrusive or annoying to use.</a:t>
            </a:r>
          </a:p>
        </p:txBody>
      </p:sp>
      <p:pic>
        <p:nvPicPr>
          <p:cNvPr descr="focus-screenshot-1.png"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8425" y="359875"/>
            <a:ext cx="428625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4294967295" type="subTitle"/>
          </p:nvPr>
        </p:nvSpPr>
        <p:spPr>
          <a:xfrm>
            <a:off x="283100" y="1898996"/>
            <a:ext cx="4045200" cy="134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Productivity Challenge Timer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en"/>
              <a:t>Easy to use Pomodoro-style timer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Track your time spent per project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Work time history</a:t>
            </a:r>
          </a:p>
        </p:txBody>
      </p:sp>
      <p:pic>
        <p:nvPicPr>
          <p:cNvPr descr="Screen Shot 2017-11-05 at 2.17.02 PM.png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175" y="152400"/>
            <a:ext cx="262972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79" name="Shape 79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7">
            <a:off x="3543428" y="147465"/>
            <a:ext cx="2072018" cy="4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idx="4294967295" type="body"/>
          </p:nvPr>
        </p:nvSpPr>
        <p:spPr>
          <a:xfrm>
            <a:off x="2855550" y="1211575"/>
            <a:ext cx="3615300" cy="332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Why does productivity matter?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Making The Most Of Our Time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Is this a hobby, or are you working towards a goal?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Making </a:t>
            </a:r>
            <a:r>
              <a:rPr b="1" lang="en" sz="14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REAL</a:t>
            </a: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Progress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Spinning your wheels? You’ll learn how to stay on course and do what’s important.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 Prize For Working The Most</a:t>
            </a:r>
            <a:b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You don’t get rewarded for spending more time than you have to.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Life Is Short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Sometimes it feels like we have forever… But we don’t.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2855550" y="52147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The Philosophy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4294967295" type="subTitle"/>
          </p:nvPr>
        </p:nvSpPr>
        <p:spPr>
          <a:xfrm>
            <a:off x="283100" y="1898996"/>
            <a:ext cx="4045200" cy="134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Quality Time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en"/>
              <a:t>Track your phone habits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Gives you insights rescuetime can’t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Android only :( (iPhones don’t allow apps to track other apps usage)</a:t>
            </a:r>
          </a:p>
        </p:txBody>
      </p:sp>
      <p:pic>
        <p:nvPicPr>
          <p:cNvPr descr="Screen Shot 2017-11-05 at 2.22.07 PM.png" id="199" name="Shape 199"/>
          <p:cNvPicPr preferRelativeResize="0"/>
          <p:nvPr/>
        </p:nvPicPr>
        <p:blipFill rotWithShape="1">
          <a:blip r:embed="rId3">
            <a:alphaModFix/>
          </a:blip>
          <a:srcRect b="0" l="189" r="189" t="0"/>
          <a:stretch/>
        </p:blipFill>
        <p:spPr>
          <a:xfrm>
            <a:off x="5197175" y="152400"/>
            <a:ext cx="262972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4294967295" type="subTitle"/>
          </p:nvPr>
        </p:nvSpPr>
        <p:spPr>
          <a:xfrm>
            <a:off x="283100" y="1898996"/>
            <a:ext cx="4045200" cy="134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News Feed Eradicator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en"/>
              <a:t>Blocks your Facebook Newsfeed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Helps avoid distractions when doing Facebook work 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/>
              <a:t>Focus on Posting only + groups</a:t>
            </a:r>
          </a:p>
        </p:txBody>
      </p:sp>
      <p:pic>
        <p:nvPicPr>
          <p:cNvPr descr="Screen Shot 2017-11-05 at 2.23.41 PM.png"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700" y="965663"/>
            <a:ext cx="4510899" cy="321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211" name="Shape 21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My Method</a:t>
            </a:r>
          </a:p>
        </p:txBody>
      </p:sp>
      <p:sp>
        <p:nvSpPr>
          <p:cNvPr id="213" name="Shape 213"/>
          <p:cNvSpPr txBox="1"/>
          <p:nvPr>
            <p:ph idx="4294967295" type="body"/>
          </p:nvPr>
        </p:nvSpPr>
        <p:spPr>
          <a:xfrm>
            <a:off x="2587800" y="1377475"/>
            <a:ext cx="3945900" cy="332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Morgan Crozier’s Method to Maximum Productivity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Physical Journal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Weekly To-Do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Daily Tasks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Daily Pomodoro Tracking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675" y="52463"/>
            <a:ext cx="6718100" cy="50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229" name="Shape 229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Extra Benefits</a:t>
            </a:r>
          </a:p>
        </p:txBody>
      </p:sp>
      <p:sp>
        <p:nvSpPr>
          <p:cNvPr id="231" name="Shape 231"/>
          <p:cNvSpPr txBox="1"/>
          <p:nvPr>
            <p:ph idx="4294967295" type="body"/>
          </p:nvPr>
        </p:nvSpPr>
        <p:spPr>
          <a:xfrm>
            <a:off x="2587800" y="1377475"/>
            <a:ext cx="3945900" cy="332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Track your $/hr</a:t>
            </a:r>
            <a:b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Client work: Make the project or quote fit your hourly rate. At $250/hr, a $1,000 project should take 4 hours, or 8 pomodoros.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Staying on task</a:t>
            </a:r>
            <a:b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Physically writing your to-do’s encourage you to get them done, so you don’t keep writing.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Self Governing</a:t>
            </a:r>
            <a:b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Avoids the temptation to keep adding extra tasks &amp; ideas, which is easy on a computer.</a:t>
            </a:r>
          </a:p>
          <a:p>
            <a:pPr indent="-3048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5714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Self Accountability + Trends </a:t>
            </a:r>
            <a:b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Over time you will be able to see what days/weeks you are productive.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stock photos of sunrise · Pexels" id="236" name="Shape 236"/>
          <p:cNvPicPr preferRelativeResize="0"/>
          <p:nvPr/>
        </p:nvPicPr>
        <p:blipFill rotWithShape="1">
          <a:blip r:embed="rId3">
            <a:alphaModFix/>
          </a:blip>
          <a:srcRect b="7813" l="0" r="0" t="7813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>
            <p:ph type="title"/>
          </p:nvPr>
        </p:nvSpPr>
        <p:spPr>
          <a:xfrm>
            <a:off x="283103" y="653991"/>
            <a:ext cx="6244200" cy="38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Morning Motivation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November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Month Of Accountability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248" name="Shape 248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How It Works</a:t>
            </a:r>
          </a:p>
        </p:txBody>
      </p:sp>
      <p:sp>
        <p:nvSpPr>
          <p:cNvPr id="250" name="Shape 250"/>
          <p:cNvSpPr txBox="1"/>
          <p:nvPr>
            <p:ph idx="4294967295" type="body"/>
          </p:nvPr>
        </p:nvSpPr>
        <p:spPr>
          <a:xfrm>
            <a:off x="2587800" y="1377475"/>
            <a:ext cx="3945900" cy="332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Is Optional</a:t>
            </a:r>
            <a:b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 realize that everyone may not be interested or ready for daily accountability. Your participation is optional, but encouraged. This is for one month only, as it will take a lot extra attention, time,  and energy on my end, so it can’t go forever.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Every Weekday</a:t>
            </a:r>
            <a:b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 will make a post and and email (email optional) to touch base on a daily basis and make sure you’re staying on track, or why you are struggling so we can overcome it. You can reply privately or publicly in the group - whatever you’re comfortable with.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05632.JPG" id="255" name="Shape 255"/>
          <p:cNvPicPr preferRelativeResize="0"/>
          <p:nvPr/>
        </p:nvPicPr>
        <p:blipFill rotWithShape="1">
          <a:blip r:embed="rId3">
            <a:alphaModFix/>
          </a:blip>
          <a:srcRect b="7669" l="0" r="0" t="7677"/>
          <a:stretch/>
        </p:blipFill>
        <p:spPr>
          <a:xfrm>
            <a:off x="0" y="0"/>
            <a:ext cx="914399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283000" y="297900"/>
            <a:ext cx="4547700" cy="45477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idx="4294967295" type="body"/>
          </p:nvPr>
        </p:nvSpPr>
        <p:spPr>
          <a:xfrm>
            <a:off x="481300" y="529650"/>
            <a:ext cx="4151100" cy="4084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chemeClr val="accent5"/>
                </a:solidFill>
              </a:rPr>
              <a:t>That’s All Folks!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Questions? Comments? Let’s go!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: Bangkok, Thailand, Railroad, Worker - Free Image on ..." id="86" name="Shape 86"/>
          <p:cNvPicPr preferRelativeResize="0"/>
          <p:nvPr/>
        </p:nvPicPr>
        <p:blipFill rotWithShape="1">
          <a:blip r:embed="rId3">
            <a:alphaModFix/>
          </a:blip>
          <a:srcRect b="12452" l="0" r="0" t="12444"/>
          <a:stretch/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>
            <p:ph type="title"/>
          </p:nvPr>
        </p:nvSpPr>
        <p:spPr>
          <a:xfrm>
            <a:off x="283103" y="653991"/>
            <a:ext cx="6244200" cy="38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Myth Of The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40 Hour Work Week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/>
              <a:t>I've learned that making a living </a:t>
            </a:r>
            <a:r>
              <a:rPr lang="en">
                <a:solidFill>
                  <a:schemeClr val="accent5"/>
                </a:solidFill>
              </a:rPr>
              <a:t>is not the same thing as making a life.”</a:t>
            </a:r>
          </a:p>
          <a:p>
            <a:pPr indent="-533400" lvl="0" marL="457200" rtl="0">
              <a:spcBef>
                <a:spcPts val="0"/>
              </a:spcBef>
              <a:buChar char="-"/>
            </a:pPr>
            <a:r>
              <a:rPr lang="en"/>
              <a:t>Maya Angelou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4294967295" type="title"/>
          </p:nvPr>
        </p:nvSpPr>
        <p:spPr>
          <a:xfrm>
            <a:off x="535775" y="712150"/>
            <a:ext cx="7858200" cy="76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WHY are you doing this?</a:t>
            </a:r>
          </a:p>
        </p:txBody>
      </p:sp>
      <p:sp>
        <p:nvSpPr>
          <p:cNvPr id="98" name="Shape 98"/>
          <p:cNvSpPr txBox="1"/>
          <p:nvPr>
            <p:ph idx="4294967295" type="title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Lato"/>
              <a:buChar char="-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Personal security</a:t>
            </a:r>
            <a:br>
              <a:rPr lang="en" sz="1700">
                <a:latin typeface="Lato"/>
                <a:ea typeface="Lato"/>
                <a:cs typeface="Lato"/>
                <a:sym typeface="Lato"/>
              </a:rPr>
            </a:b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Lato"/>
              <a:buChar char="-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Provide a future for your children</a:t>
            </a:r>
            <a:br>
              <a:rPr lang="en" sz="1700">
                <a:latin typeface="Lato"/>
                <a:ea typeface="Lato"/>
                <a:cs typeface="Lato"/>
                <a:sym typeface="Lato"/>
              </a:rPr>
            </a:b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Lato"/>
              <a:buChar char="-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Create stability for you and a loved one</a:t>
            </a:r>
            <a:br>
              <a:rPr lang="en" sz="1700">
                <a:latin typeface="Lato"/>
                <a:ea typeface="Lato"/>
                <a:cs typeface="Lato"/>
                <a:sym typeface="Lato"/>
              </a:rPr>
            </a:b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Lato"/>
              <a:buChar char="-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Provide support to someone you love</a:t>
            </a:r>
            <a:br>
              <a:rPr lang="en" sz="1700">
                <a:latin typeface="Lato"/>
                <a:ea typeface="Lato"/>
                <a:cs typeface="Lato"/>
                <a:sym typeface="Lato"/>
              </a:rPr>
            </a:b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Lato"/>
              <a:buChar char="-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Create something you're proud of…</a:t>
            </a:r>
            <a:br>
              <a:rPr lang="en" sz="1700">
                <a:latin typeface="Lato"/>
                <a:ea typeface="Lato"/>
                <a:cs typeface="Lato"/>
                <a:sym typeface="Lato"/>
              </a:rPr>
            </a:br>
          </a:p>
          <a:p>
            <a: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Lato"/>
              <a:buChar char="-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YOUR reason is what matters.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1273683_10155647049517829_5763094048272131828_o.jpg" id="103" name="Shape 103"/>
          <p:cNvPicPr preferRelativeResize="0"/>
          <p:nvPr/>
        </p:nvPicPr>
        <p:blipFill rotWithShape="1">
          <a:blip r:embed="rId3">
            <a:alphaModFix/>
          </a:blip>
          <a:srcRect b="13744" l="0" r="0" t="4005"/>
          <a:stretch/>
        </p:blipFill>
        <p:spPr>
          <a:xfrm>
            <a:off x="4488725" y="0"/>
            <a:ext cx="46552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type="title"/>
          </p:nvPr>
        </p:nvSpPr>
        <p:spPr>
          <a:xfrm>
            <a:off x="191150" y="343850"/>
            <a:ext cx="4045200" cy="1318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My Why</a:t>
            </a:r>
            <a:r>
              <a:rPr b="0" lang="en" sz="2400">
                <a:solidFill>
                  <a:schemeClr val="dk2"/>
                </a:solidFill>
              </a:rPr>
              <a:t>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0"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buClr>
                <a:schemeClr val="dk2"/>
              </a:buClr>
              <a:buSzPct val="100000"/>
              <a:buAutoNum type="arabicPeriod"/>
            </a:pPr>
            <a:r>
              <a:rPr b="0" lang="en" sz="2400">
                <a:solidFill>
                  <a:schemeClr val="dk2"/>
                </a:solidFill>
              </a:rPr>
              <a:t>Family</a:t>
            </a:r>
          </a:p>
          <a:p>
            <a:pPr indent="-381000" lvl="0" marL="457200" algn="l">
              <a:spcBef>
                <a:spcPts val="0"/>
              </a:spcBef>
              <a:buClr>
                <a:schemeClr val="dk2"/>
              </a:buClr>
              <a:buSzPct val="100000"/>
              <a:buAutoNum type="arabicPeriod"/>
            </a:pPr>
            <a:r>
              <a:rPr b="0" lang="en" sz="2400">
                <a:solidFill>
                  <a:schemeClr val="dk2"/>
                </a:solidFill>
              </a:rPr>
              <a:t>Fulfillment</a:t>
            </a:r>
          </a:p>
        </p:txBody>
      </p:sp>
      <p:grpSp>
        <p:nvGrpSpPr>
          <p:cNvPr id="105" name="Shape 105"/>
          <p:cNvGrpSpPr/>
          <p:nvPr/>
        </p:nvGrpSpPr>
        <p:grpSpPr>
          <a:xfrm>
            <a:off x="191138" y="2550785"/>
            <a:ext cx="2212050" cy="2537076"/>
            <a:chOff x="6803275" y="395363"/>
            <a:chExt cx="2212050" cy="2537076"/>
          </a:xfrm>
        </p:grpSpPr>
        <p:pic>
          <p:nvPicPr>
            <p:cNvPr id="106" name="Shape 10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07" name="Shape 107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Shape 108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</a:p>
            <a:p>
              <a:pPr lvl="0" rtl="0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Make yourself proud.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/>
              <a:t>He who has a </a:t>
            </a:r>
            <a:r>
              <a:rPr lang="en">
                <a:solidFill>
                  <a:schemeClr val="accent5"/>
                </a:solidFill>
              </a:rPr>
              <a:t>why</a:t>
            </a:r>
            <a:r>
              <a:rPr lang="en"/>
              <a:t> to live for can bear almost any </a:t>
            </a:r>
            <a:r>
              <a:rPr lang="en">
                <a:solidFill>
                  <a:schemeClr val="accent5"/>
                </a:solidFill>
              </a:rPr>
              <a:t>how.”</a:t>
            </a:r>
          </a:p>
          <a:p>
            <a:pPr indent="-533400" lvl="0" marL="457200" rtl="0">
              <a:spcBef>
                <a:spcPts val="0"/>
              </a:spcBef>
              <a:buChar char="-"/>
            </a:pPr>
            <a:r>
              <a:rPr lang="en"/>
              <a:t>Friedrich Nietzsche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19" name="Shape 119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I’m not pulling this stuff out of thin air. It’s time-tested and proven by smarter people than me. 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Ivy Lee Method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Benjamin Franklin’s Routine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Pomodoro Technique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Eugene Schwartz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Newsfeed Blocker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Methodology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4907125" y="980400"/>
            <a:ext cx="4033800" cy="3182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Benjamin Franklin</a:t>
            </a:r>
          </a:p>
          <a:p>
            <a:pPr indent="-3429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1800">
                <a:solidFill>
                  <a:srgbClr val="000000"/>
                </a:solidFill>
              </a:rPr>
              <a:t>Invented the lightning rod, helping us understand electricity</a:t>
            </a:r>
            <a:br>
              <a:rPr lang="en" sz="1800">
                <a:solidFill>
                  <a:srgbClr val="000000"/>
                </a:solidFill>
              </a:rPr>
            </a:br>
          </a:p>
          <a:p>
            <a:pPr indent="-3429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1800">
                <a:solidFill>
                  <a:srgbClr val="000000"/>
                </a:solidFill>
              </a:rPr>
              <a:t>Invented bifocals (Thanks!)</a:t>
            </a:r>
            <a:br>
              <a:rPr lang="en" sz="1800">
                <a:solidFill>
                  <a:srgbClr val="000000"/>
                </a:solidFill>
              </a:rPr>
            </a:br>
          </a:p>
          <a:p>
            <a:pPr indent="-3429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1800">
                <a:solidFill>
                  <a:srgbClr val="000000"/>
                </a:solidFill>
              </a:rPr>
              <a:t>One of America’s most influential founding fathers</a:t>
            </a:r>
            <a:br>
              <a:rPr lang="en" sz="1800">
                <a:solidFill>
                  <a:srgbClr val="000000"/>
                </a:solidFill>
              </a:rPr>
            </a:br>
          </a:p>
          <a:p>
            <a:pPr indent="-342900" lvl="0" marL="45720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Char char="-"/>
            </a:pPr>
            <a:r>
              <a:rPr lang="en" sz="1800">
                <a:solidFill>
                  <a:srgbClr val="000000"/>
                </a:solidFill>
              </a:rPr>
              <a:t>Helped draft the Declaration of Independence</a:t>
            </a:r>
          </a:p>
        </p:txBody>
      </p:sp>
      <p:pic>
        <p:nvPicPr>
          <p:cNvPr descr="Ben Franklin.jpg" id="127" name="Shape 127"/>
          <p:cNvPicPr preferRelativeResize="0"/>
          <p:nvPr/>
        </p:nvPicPr>
        <p:blipFill rotWithShape="1">
          <a:blip r:embed="rId3">
            <a:alphaModFix/>
          </a:blip>
          <a:srcRect b="0" l="8039" r="8039" t="0"/>
          <a:stretch/>
        </p:blipFill>
        <p:spPr>
          <a:xfrm>
            <a:off x="-1" y="0"/>
            <a:ext cx="4567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